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80" r:id="rId2"/>
    <p:sldId id="257" r:id="rId3"/>
    <p:sldId id="258" r:id="rId4"/>
    <p:sldId id="262" r:id="rId5"/>
    <p:sldId id="263" r:id="rId6"/>
    <p:sldId id="264" r:id="rId7"/>
    <p:sldId id="267" r:id="rId8"/>
    <p:sldId id="268" r:id="rId9"/>
    <p:sldId id="265" r:id="rId10"/>
    <p:sldId id="271" r:id="rId11"/>
    <p:sldId id="270" r:id="rId12"/>
    <p:sldId id="273" r:id="rId13"/>
    <p:sldId id="269" r:id="rId14"/>
    <p:sldId id="285" r:id="rId15"/>
    <p:sldId id="283" r:id="rId16"/>
    <p:sldId id="282" r:id="rId17"/>
    <p:sldId id="287" r:id="rId18"/>
    <p:sldId id="288" r:id="rId19"/>
    <p:sldId id="286" r:id="rId20"/>
    <p:sldId id="289" r:id="rId21"/>
    <p:sldId id="284" r:id="rId22"/>
    <p:sldId id="274" r:id="rId23"/>
    <p:sldId id="25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1A3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2635" autoAdjust="0"/>
    <p:restoredTop sz="94660"/>
  </p:normalViewPr>
  <p:slideViewPr>
    <p:cSldViewPr snapToGrid="0">
      <p:cViewPr>
        <p:scale>
          <a:sx n="50" d="100"/>
          <a:sy n="50" d="100"/>
        </p:scale>
        <p:origin x="-696" y="-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38"/>
    </p:cViewPr>
  </p:sorterViewPr>
  <p:notesViewPr>
    <p:cSldViewPr snapToGrid="0">
      <p:cViewPr varScale="1">
        <p:scale>
          <a:sx n="51" d="100"/>
          <a:sy n="51" d="100"/>
        </p:scale>
        <p:origin x="-274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00C07-C226-4423-A91C-72E0E64C96C0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3D951-FAA4-45B7-936D-E40F55D715D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0665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3D951-FAA4-45B7-936D-E40F55D715D6}" type="slidenum">
              <a:rPr lang="sk-SK" smtClean="0"/>
              <a:pPr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959866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3D951-FAA4-45B7-936D-E40F55D715D6}" type="slidenum">
              <a:rPr lang="sk-SK" smtClean="0"/>
              <a:pPr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50706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3D951-FAA4-45B7-936D-E40F55D715D6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7732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Rozloha školského areálu 31 000 metrov štvorcových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3D951-FAA4-45B7-936D-E40F55D715D6}" type="slidenum">
              <a:rPr lang="sk-SK" smtClean="0"/>
              <a:pPr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74603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aseline="0" dirty="0" smtClean="0"/>
              <a:t> </a:t>
            </a:r>
          </a:p>
          <a:p>
            <a:r>
              <a:rPr lang="sk-SK" baseline="0" dirty="0" smtClean="0"/>
              <a:t>Laura: Pozeraj ďalej a uvidíš, možno sa Ti aspoň niečo z toho zapáči.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3D951-FAA4-45B7-936D-E40F55D715D6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760413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3D951-FAA4-45B7-936D-E40F55D715D6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99720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3D951-FAA4-45B7-936D-E40F55D715D6}" type="slidenum">
              <a:rPr lang="sk-SK" smtClean="0"/>
              <a:pPr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863230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3D951-FAA4-45B7-936D-E40F55D715D6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685048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3D951-FAA4-45B7-936D-E40F55D715D6}" type="slidenum">
              <a:rPr lang="sk-SK" smtClean="0"/>
              <a:pPr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755357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3D951-FAA4-45B7-936D-E40F55D715D6}" type="slidenum">
              <a:rPr lang="sk-SK" smtClean="0"/>
              <a:pPr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654883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3D951-FAA4-45B7-936D-E40F55D715D6}" type="slidenum">
              <a:rPr lang="sk-SK" smtClean="0"/>
              <a:pPr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94205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0926-3A51-4AF6-8335-FEC152BB0A46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5C99-75D6-4BA9-9D1D-CE0185AD652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825738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0926-3A51-4AF6-8335-FEC152BB0A46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5C99-75D6-4BA9-9D1D-CE0185AD652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9802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0926-3A51-4AF6-8335-FEC152BB0A46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5C99-75D6-4BA9-9D1D-CE0185AD652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51666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0926-3A51-4AF6-8335-FEC152BB0A46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5C99-75D6-4BA9-9D1D-CE0185AD652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396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0926-3A51-4AF6-8335-FEC152BB0A46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5C99-75D6-4BA9-9D1D-CE0185AD652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835480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0926-3A51-4AF6-8335-FEC152BB0A46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5C99-75D6-4BA9-9D1D-CE0185AD652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812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0926-3A51-4AF6-8335-FEC152BB0A46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5C99-75D6-4BA9-9D1D-CE0185AD652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7493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0926-3A51-4AF6-8335-FEC152BB0A46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5C99-75D6-4BA9-9D1D-CE0185AD652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24188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0926-3A51-4AF6-8335-FEC152BB0A46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5C99-75D6-4BA9-9D1D-CE0185AD652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86620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0926-3A51-4AF6-8335-FEC152BB0A46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5C99-75D6-4BA9-9D1D-CE0185AD652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23222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0926-3A51-4AF6-8335-FEC152BB0A46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5C99-75D6-4BA9-9D1D-CE0185AD652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8031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20926-3A51-4AF6-8335-FEC152BB0A46}" type="datetimeFigureOut">
              <a:rPr lang="sk-SK" smtClean="0"/>
              <a:pPr/>
              <a:t>8. 3. 2025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A5C99-75D6-4BA9-9D1D-CE0185AD652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0388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slide" Target="slide5.xml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slide" Target="slide5.xml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iroslava.passiova@zskurima.edu.sk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huradozahrady.com/kvitnuca-luka-plna-farieb-a-voni/" TargetMode="External"/><Relationship Id="rId3" Type="http://schemas.openxmlformats.org/officeDocument/2006/relationships/hyperlink" Target="https://tojenapad.dobrenoviny.sk/33-napadov-ako-premenit-kmen-stromu-na-ozdobu-zahrady-alebo-bytu/" TargetMode="External"/><Relationship Id="rId7" Type="http://schemas.openxmlformats.org/officeDocument/2006/relationships/hyperlink" Target="https://www.odkazprestarostu.sk/bratislava/podnety/131402/knizna-budka-v-okoli-drazdiaka" TargetMode="External"/><Relationship Id="rId2" Type="http://schemas.openxmlformats.org/officeDocument/2006/relationships/hyperlink" Target="https://mmles.com/altanok-jakub-6-uholnik-priemer-3-6m/p6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romzivota.sk/stromoviny/novinky-zo-stromu/povodne-a-nepovodne-dreviny" TargetMode="External"/><Relationship Id="rId11" Type="http://schemas.openxmlformats.org/officeDocument/2006/relationships/hyperlink" Target="https://www.manadatrading.sk/blog/dazdova-zahrada" TargetMode="External"/><Relationship Id="rId5" Type="http://schemas.openxmlformats.org/officeDocument/2006/relationships/hyperlink" Target="https://www.stavebnik.sk/clanky/zatravnovacia-dlazba-.html" TargetMode="External"/><Relationship Id="rId10" Type="http://schemas.openxmlformats.org/officeDocument/2006/relationships/hyperlink" Target="https://www.freepik.com/premium-vector/little-children-gardening-planting_5898128.htm" TargetMode="External"/><Relationship Id="rId4" Type="http://schemas.openxmlformats.org/officeDocument/2006/relationships/hyperlink" Target="https://fondeco.ru/sk/dekor-bochek-na-dache-kak-raskrasit-bochku-na-dache-svoimi-rukami-ukrasit-sadovuyu/" TargetMode="External"/><Relationship Id="rId9" Type="http://schemas.openxmlformats.org/officeDocument/2006/relationships/hyperlink" Target="https://ravilov.media/index.php/house-and-garden/orchard-and-garden/fruit-and-berries/growing-raspberries-on-a-trelli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microsoft.com/office/2007/relationships/hdphoto" Target="../media/hdphoto2.wdp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ývojový diagram: alternatívny proces 10"/>
          <p:cNvSpPr/>
          <p:nvPr/>
        </p:nvSpPr>
        <p:spPr>
          <a:xfrm>
            <a:off x="6396275" y="5439620"/>
            <a:ext cx="4861709" cy="1123712"/>
          </a:xfrm>
          <a:prstGeom prst="flowChartAlternateProcess">
            <a:avLst/>
          </a:prstGeom>
          <a:noFill/>
          <a:ln w="38100" cmpd="sng">
            <a:solidFill>
              <a:srgbClr val="D01A30"/>
            </a:solidFill>
            <a:prstDash val="solid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6000" b="1" dirty="0" err="1" smtClean="0">
                <a:ln/>
                <a:solidFill>
                  <a:schemeClr val="bg1"/>
                </a:solidFill>
              </a:rPr>
              <a:t>Vertikánwl</a:t>
            </a:r>
            <a:endParaRPr lang="sk-SK" sz="6000" b="1" cap="none" spc="0" dirty="0">
              <a:ln/>
              <a:solidFill>
                <a:schemeClr val="bg1"/>
              </a:solidFill>
              <a:effectLst/>
            </a:endParaRPr>
          </a:p>
        </p:txBody>
      </p:sp>
      <p:pic>
        <p:nvPicPr>
          <p:cNvPr id="7" name="Picture 2" descr="Profile for Milk Agro - predajňa Topoľčan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241" r="24338"/>
          <a:stretch>
            <a:fillRect/>
          </a:stretch>
        </p:blipFill>
        <p:spPr bwMode="auto">
          <a:xfrm>
            <a:off x="4350191" y="5336114"/>
            <a:ext cx="2344847" cy="1521886"/>
          </a:xfrm>
          <a:prstGeom prst="rect">
            <a:avLst/>
          </a:prstGeom>
          <a:noFill/>
        </p:spPr>
      </p:pic>
      <p:sp>
        <p:nvSpPr>
          <p:cNvPr id="8" name="Vývojový diagram: alternatívny proces 7"/>
          <p:cNvSpPr/>
          <p:nvPr/>
        </p:nvSpPr>
        <p:spPr>
          <a:xfrm>
            <a:off x="6685983" y="5482685"/>
            <a:ext cx="4490520" cy="987504"/>
          </a:xfrm>
          <a:prstGeom prst="flowChartAlternateProcess">
            <a:avLst/>
          </a:prstGeom>
          <a:solidFill>
            <a:srgbClr val="D01A3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5200" b="1" dirty="0" smtClean="0">
                <a:ln/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</a:t>
            </a:r>
            <a:r>
              <a:rPr lang="sk-SK" sz="5200" b="1" cap="none" spc="0" dirty="0" smtClean="0">
                <a:ln/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inkové záhony</a:t>
            </a:r>
            <a:endParaRPr lang="sk-SK" sz="5200" b="1" cap="none" spc="0" dirty="0">
              <a:ln/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Vývojový diagram: alternatívny proces 9"/>
          <p:cNvSpPr/>
          <p:nvPr/>
        </p:nvSpPr>
        <p:spPr>
          <a:xfrm>
            <a:off x="918926" y="5413968"/>
            <a:ext cx="3349782" cy="1123712"/>
          </a:xfrm>
          <a:prstGeom prst="flowChartAlternateProcess">
            <a:avLst/>
          </a:prstGeom>
          <a:noFill/>
          <a:ln w="38100" cmpd="sng">
            <a:solidFill>
              <a:srgbClr val="D01A30"/>
            </a:solidFill>
            <a:prstDash val="solid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6000" b="1" dirty="0" smtClean="0">
                <a:ln/>
                <a:solidFill>
                  <a:schemeClr val="bg1"/>
                </a:solidFill>
              </a:rPr>
              <a:t>Vertikál</a:t>
            </a:r>
            <a:endParaRPr lang="sk-SK" sz="6000" b="1" cap="none" spc="0" dirty="0">
              <a:ln/>
              <a:solidFill>
                <a:schemeClr val="bg1"/>
              </a:solidFill>
              <a:effectLst/>
            </a:endParaRPr>
          </a:p>
        </p:txBody>
      </p:sp>
      <p:pic>
        <p:nvPicPr>
          <p:cNvPr id="1026" name="Picture 2" descr="Little children gardening and plan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8535" y="443620"/>
            <a:ext cx="9228388" cy="41719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77814" y="4408204"/>
            <a:ext cx="7987862" cy="1019011"/>
          </a:xfrm>
        </p:spPr>
        <p:txBody>
          <a:bodyPr/>
          <a:lstStyle/>
          <a:p>
            <a:r>
              <a:rPr lang="sk-SK" b="1" dirty="0" smtClean="0"/>
              <a:t>Recyklačný nápad SABI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4458" y="121656"/>
            <a:ext cx="8807670" cy="854349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Environmentálny projektový zámer Základnej školy v Kurime</a:t>
            </a:r>
          </a:p>
          <a:p>
            <a:r>
              <a:rPr lang="sk-SK" dirty="0" smtClean="0"/>
              <a:t>2025</a:t>
            </a:r>
            <a:endParaRPr lang="sk-SK" dirty="0"/>
          </a:p>
        </p:txBody>
      </p:sp>
      <p:sp>
        <p:nvSpPr>
          <p:cNvPr id="6" name="Vývojový diagram: alternatívny proces 5"/>
          <p:cNvSpPr/>
          <p:nvPr/>
        </p:nvSpPr>
        <p:spPr>
          <a:xfrm>
            <a:off x="982882" y="5447984"/>
            <a:ext cx="3207905" cy="1021556"/>
          </a:xfrm>
          <a:prstGeom prst="flowChartAlternateProcess">
            <a:avLst/>
          </a:prstGeom>
          <a:solidFill>
            <a:srgbClr val="D01A30"/>
          </a:solidFill>
          <a:ln cmpd="dbl">
            <a:solidFill>
              <a:srgbClr val="D01A3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5200" b="1" dirty="0" smtClean="0">
                <a:ln/>
                <a:solidFill>
                  <a:schemeClr val="bg1"/>
                </a:solidFill>
              </a:rPr>
              <a:t>Vertikálne</a:t>
            </a:r>
            <a:endParaRPr lang="sk-SK" sz="52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528391" y="5326912"/>
            <a:ext cx="88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>
                <a:solidFill>
                  <a:srgbClr val="00B050"/>
                </a:solidFill>
                <a:latin typeface="Arial Black" pitchFamily="34" charset="0"/>
              </a:rPr>
              <a:t>Y</a:t>
            </a:r>
            <a:endParaRPr lang="sk-SK" sz="40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7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689" y="282519"/>
            <a:ext cx="10515600" cy="1325563"/>
          </a:xfrm>
        </p:spPr>
        <p:txBody>
          <a:bodyPr/>
          <a:lstStyle/>
          <a:p>
            <a:r>
              <a:rPr lang="sk-SK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Vyvýšené záhony </a:t>
            </a:r>
            <a:endParaRPr lang="sk-SK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70949">
            <a:off x="8828267" y="3246780"/>
            <a:ext cx="1237151" cy="1036748"/>
          </a:xfrm>
          <a:prstGeom prst="rect">
            <a:avLst/>
          </a:prstGeom>
          <a:effectLst>
            <a:reflection blurRad="635000" stA="45000" endPos="65000" dist="876300" dir="5400000" sy="-100000" algn="bl" rotWithShape="0"/>
            <a:softEdge rad="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79822">
            <a:off x="9838892" y="3491608"/>
            <a:ext cx="1577238" cy="1491703"/>
          </a:xfrm>
          <a:prstGeom prst="rect">
            <a:avLst/>
          </a:prstGeom>
          <a:effectLst>
            <a:reflection blurRad="635000" stA="45000" endPos="65000" dist="876300" dir="5400000" sy="-100000" algn="bl" rotWithShape="0"/>
            <a:softEdge rad="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70949">
            <a:off x="8141586" y="3336008"/>
            <a:ext cx="1338414" cy="1121609"/>
          </a:xfrm>
          <a:prstGeom prst="rect">
            <a:avLst/>
          </a:prstGeom>
          <a:effectLst>
            <a:reflection blurRad="635000" stA="45000" endPos="65000" dist="876300" dir="5400000" sy="-100000" algn="bl" rotWithShape="0"/>
            <a:softEdge rad="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70949">
            <a:off x="8732540" y="3679880"/>
            <a:ext cx="1874341" cy="1570721"/>
          </a:xfrm>
          <a:prstGeom prst="rect">
            <a:avLst/>
          </a:prstGeom>
          <a:effectLst>
            <a:reflection blurRad="635000" stA="45000" endPos="65000" dist="876300" dir="5400000" sy="-100000" algn="bl" rotWithShape="0"/>
            <a:softEdge rad="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67237" flipH="1">
            <a:off x="6507861" y="3099580"/>
            <a:ext cx="1324973" cy="8694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6502" y="3876185"/>
            <a:ext cx="2212461" cy="145005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BlokTextu 3"/>
          <p:cNvSpPr txBox="1"/>
          <p:nvPr/>
        </p:nvSpPr>
        <p:spPr>
          <a:xfrm>
            <a:off x="962256" y="1613609"/>
            <a:ext cx="9286644" cy="3046988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využitie zrážkovej vody</a:t>
            </a:r>
          </a:p>
          <a:p>
            <a:pPr marL="342900" indent="-34290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v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lastná zelenina, necestuje k nám</a:t>
            </a:r>
          </a:p>
          <a:p>
            <a:pPr marL="342900" indent="-34290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repojenie teórie s praxou</a:t>
            </a:r>
          </a:p>
          <a:p>
            <a:pPr marL="342900" indent="-34290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v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ýchova k pestovateľským prácam, povinnostiam</a:t>
            </a:r>
          </a:p>
          <a:p>
            <a:pPr marL="342900" indent="-34290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v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edenie k zdravému životnému štýlu</a:t>
            </a:r>
            <a:endParaRPr lang="sk-SK" sz="3200" dirty="0"/>
          </a:p>
        </p:txBody>
      </p:sp>
      <p:sp>
        <p:nvSpPr>
          <p:cNvPr id="12" name="Tlačidlo akcie: Späť alebo Predchádzajúci 11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Tlačidlo akcie: Dopredu alebo Ďalej 12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Tlačidlo akcie: Domov 13">
            <a:hlinkClick r:id="rId10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88787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KVITNÚCA LÚKA PLNÁ FARIEB A VÔNÍ | Hura do záhrad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42"/>
          <a:stretch/>
        </p:blipFill>
        <p:spPr bwMode="auto">
          <a:xfrm>
            <a:off x="-667265" y="2409567"/>
            <a:ext cx="12631321" cy="4905631"/>
          </a:xfrm>
          <a:prstGeom prst="trapezoid">
            <a:avLst>
              <a:gd name="adj" fmla="val 49969"/>
            </a:avLst>
          </a:prstGeom>
          <a:noFill/>
          <a:effectLst>
            <a:reflection stA="99000" endPos="0" dist="50800" dir="5400000" sy="-100000" algn="bl" rotWithShape="0"/>
            <a:softEdge rad="736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689" y="282519"/>
            <a:ext cx="10515600" cy="1325563"/>
          </a:xfrm>
        </p:spPr>
        <p:txBody>
          <a:bodyPr/>
          <a:lstStyle/>
          <a:p>
            <a:r>
              <a:rPr lang="sk-SK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Kvetinová lúka </a:t>
            </a:r>
            <a:endParaRPr lang="sk-SK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5269" y="2895314"/>
            <a:ext cx="3104165" cy="20925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"/>
          </a:effectLst>
        </p:spPr>
      </p:pic>
      <p:sp>
        <p:nvSpPr>
          <p:cNvPr id="4" name="BlokTextu 3"/>
          <p:cNvSpPr txBox="1"/>
          <p:nvPr/>
        </p:nvSpPr>
        <p:spPr>
          <a:xfrm>
            <a:off x="667264" y="1785523"/>
            <a:ext cx="7821827" cy="3662541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l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účny ekosystém - revitalizácia</a:t>
            </a:r>
          </a:p>
          <a:p>
            <a:r>
              <a:rPr lang="sk-SK" sz="20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vlčí mak, nevädza, ďatelina, kukučka, ruman, šalvia, kúkoľ, pamajorán, margaréta, zvonček, rebríček, iskerník, opeľovače, hmyz, motýle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 </a:t>
            </a:r>
          </a:p>
          <a:p>
            <a:pPr marL="285750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biodiverzita</a:t>
            </a:r>
          </a:p>
          <a:p>
            <a:pPr marL="285750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zadržanie vody v krajine</a:t>
            </a:r>
          </a:p>
          <a:p>
            <a:pPr marL="285750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zníženie nákladov na kosenie</a:t>
            </a:r>
          </a:p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u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miestnenie úľov pre včely</a:t>
            </a:r>
            <a:endParaRPr lang="sk-SK" sz="3200" dirty="0">
              <a:latin typeface="Arial Black" panose="020B0A04020102020204" pitchFamily="34" charset="0"/>
            </a:endParaRPr>
          </a:p>
        </p:txBody>
      </p:sp>
      <p:sp>
        <p:nvSpPr>
          <p:cNvPr id="7" name="Tlačidlo akcie: Späť alebo Predchádzajúci 6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lačidlo akcie: Dopredu alebo Ďalej 7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lačidlo akcie: Domov 8">
            <a:hlinkClick r:id="rId6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02130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20" b="11712"/>
          <a:stretch/>
        </p:blipFill>
        <p:spPr>
          <a:xfrm>
            <a:off x="2000676" y="2129884"/>
            <a:ext cx="4310964" cy="2213738"/>
          </a:xfrm>
          <a:prstGeom prst="snip2DiagRect">
            <a:avLst>
              <a:gd name="adj1" fmla="val 0"/>
              <a:gd name="adj2" fmla="val 50000"/>
            </a:avLst>
          </a:prstGeom>
          <a:effectLst>
            <a:softEdge rad="317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6795" flipH="1">
            <a:off x="4301821" y="1235971"/>
            <a:ext cx="5481359" cy="393021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51" b="833"/>
          <a:stretch/>
        </p:blipFill>
        <p:spPr>
          <a:xfrm>
            <a:off x="7553151" y="1568386"/>
            <a:ext cx="5189838" cy="5399080"/>
          </a:xfrm>
          <a:prstGeom prst="snip2DiagRect">
            <a:avLst/>
          </a:prstGeom>
          <a:effectLst>
            <a:softEdge rad="317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689" y="282519"/>
            <a:ext cx="10515600" cy="1325563"/>
          </a:xfrm>
        </p:spPr>
        <p:txBody>
          <a:bodyPr/>
          <a:lstStyle/>
          <a:p>
            <a:r>
              <a:rPr lang="sk-SK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Ovocné kríky </a:t>
            </a:r>
            <a:endParaRPr lang="sk-SK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5369" y="4448432"/>
            <a:ext cx="5122670" cy="264658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3594" y="2460087"/>
            <a:ext cx="2126534" cy="1553332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20" b="11712"/>
          <a:stretch/>
        </p:blipFill>
        <p:spPr>
          <a:xfrm>
            <a:off x="210066" y="1899174"/>
            <a:ext cx="2644346" cy="1357907"/>
          </a:xfrm>
          <a:prstGeom prst="snip2DiagRect">
            <a:avLst>
              <a:gd name="adj1" fmla="val 0"/>
              <a:gd name="adj2" fmla="val 50000"/>
            </a:avLst>
          </a:prstGeom>
          <a:effectLst>
            <a:softEdge rad="317500"/>
          </a:effectLst>
        </p:spPr>
      </p:pic>
      <p:sp>
        <p:nvSpPr>
          <p:cNvPr id="4" name="BlokTextu 3"/>
          <p:cNvSpPr txBox="1"/>
          <p:nvPr/>
        </p:nvSpPr>
        <p:spPr>
          <a:xfrm>
            <a:off x="827688" y="1704821"/>
            <a:ext cx="8918477" cy="3046988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optická a prachová bariéra</a:t>
            </a:r>
          </a:p>
          <a:p>
            <a:pPr marL="342900" indent="-34290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rozmanitosť rastlinných 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druhov</a:t>
            </a:r>
          </a:p>
          <a:p>
            <a:pPr marL="342900" indent="-34290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astva pre včely </a:t>
            </a:r>
          </a:p>
          <a:p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-  nadobúdanie zručností a vedomostí</a:t>
            </a:r>
          </a:p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v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lastné drobné </a:t>
            </a:r>
            <a:r>
              <a:rPr lang="sk-SK" sz="3200" dirty="0" err="1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bioovocie</a:t>
            </a:r>
            <a:endParaRPr lang="sk-SK" sz="3200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biológia v praxi</a:t>
            </a:r>
            <a:endParaRPr lang="sk-SK" sz="3200" dirty="0"/>
          </a:p>
        </p:txBody>
      </p:sp>
      <p:sp>
        <p:nvSpPr>
          <p:cNvPr id="12" name="Tlačidlo akcie: Späť alebo Predchádzajúci 11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Tlačidlo akcie: Dopredu alebo Ďalej 12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lačidlo akcie: Domov 15">
            <a:hlinkClick r:id="rId10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76944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098928" y="2477579"/>
            <a:ext cx="656392" cy="75458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66530" y="2495231"/>
            <a:ext cx="769932" cy="88511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689" y="282519"/>
            <a:ext cx="10515600" cy="1325563"/>
          </a:xfrm>
        </p:spPr>
        <p:txBody>
          <a:bodyPr/>
          <a:lstStyle/>
          <a:p>
            <a:r>
              <a:rPr lang="sk-SK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Bylinkové palety </a:t>
            </a:r>
            <a:endParaRPr lang="sk-SK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4388" y="2112467"/>
            <a:ext cx="1083652" cy="151711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222922" y="2495231"/>
            <a:ext cx="1029650" cy="118368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214" y="2481943"/>
            <a:ext cx="1409434" cy="197320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7868" y="2937788"/>
            <a:ext cx="1699029" cy="237864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BlokTextu 3"/>
          <p:cNvSpPr txBox="1"/>
          <p:nvPr/>
        </p:nvSpPr>
        <p:spPr>
          <a:xfrm>
            <a:off x="720907" y="1777494"/>
            <a:ext cx="7954742" cy="255454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3200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u</a:t>
            </a:r>
            <a:r>
              <a:rPr lang="sk-SK" sz="3200" dirty="0" err="1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pcyklácia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materiálu</a:t>
            </a:r>
          </a:p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v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ýchovný a vzdelávací charakter</a:t>
            </a:r>
          </a:p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rilákanie opeľovačov</a:t>
            </a:r>
          </a:p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d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omáce produkty - bylinky</a:t>
            </a:r>
          </a:p>
          <a:p>
            <a:pPr marL="285750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zdravý životný štýl</a:t>
            </a:r>
            <a:endParaRPr lang="sk-SK" dirty="0"/>
          </a:p>
        </p:txBody>
      </p:sp>
      <p:sp>
        <p:nvSpPr>
          <p:cNvPr id="14" name="Obláčik 13"/>
          <p:cNvSpPr/>
          <p:nvPr/>
        </p:nvSpPr>
        <p:spPr>
          <a:xfrm>
            <a:off x="7260879" y="325924"/>
            <a:ext cx="3811509" cy="1674892"/>
          </a:xfrm>
          <a:prstGeom prst="cloudCallout">
            <a:avLst>
              <a:gd name="adj1" fmla="val -35797"/>
              <a:gd name="adj2" fmla="val 121419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tx1"/>
                </a:solidFill>
              </a:rPr>
              <a:t>Začali sme tým, čo dokážeme sami – bylinkovými paletami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7" name="Šípka dolu 16"/>
          <p:cNvSpPr/>
          <p:nvPr/>
        </p:nvSpPr>
        <p:spPr>
          <a:xfrm>
            <a:off x="8727540" y="4381877"/>
            <a:ext cx="1131683" cy="2037030"/>
          </a:xfrm>
          <a:prstGeom prst="down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bláčik 17"/>
          <p:cNvSpPr/>
          <p:nvPr/>
        </p:nvSpPr>
        <p:spPr>
          <a:xfrm>
            <a:off x="8191877" y="2560621"/>
            <a:ext cx="3811509" cy="1674892"/>
          </a:xfrm>
          <a:prstGeom prst="cloudCallout">
            <a:avLst>
              <a:gd name="adj1" fmla="val -8244"/>
              <a:gd name="adj2" fmla="val 81419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tx1"/>
                </a:solidFill>
              </a:rPr>
              <a:t>Pozrite sa aké plány </a:t>
            </a:r>
            <a:r>
              <a:rPr lang="sk-SK" b="1" smtClean="0">
                <a:solidFill>
                  <a:schemeClr val="tx1"/>
                </a:solidFill>
              </a:rPr>
              <a:t>máme so 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13" name="Picture 2" descr="Profile for Milk Agro - predajňa Topoľčan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45" t="53188" r="8828" b="6232"/>
          <a:stretch>
            <a:fillRect/>
          </a:stretch>
        </p:blipFill>
        <p:spPr bwMode="auto">
          <a:xfrm>
            <a:off x="9343208" y="3581400"/>
            <a:ext cx="1210491" cy="609600"/>
          </a:xfrm>
          <a:prstGeom prst="rect">
            <a:avLst/>
          </a:prstGeom>
          <a:noFill/>
        </p:spPr>
      </p:pic>
      <p:sp>
        <p:nvSpPr>
          <p:cNvPr id="19" name="Tlačidlo akcie: Späť alebo Predchádzajúci 18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Tlačidlo akcie: Dopredu alebo Ďalej 19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Tlačidlo akcie: Domov 20">
            <a:hlinkClick r:id="rId6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1731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Prečo sme sa do toho </a:t>
            </a:r>
            <a:r>
              <a:rPr lang="sk-SK" dirty="0" smtClean="0"/>
              <a:t>pustili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k-SK" b="1" dirty="0" smtClean="0"/>
              <a:t>C</a:t>
            </a:r>
            <a:r>
              <a:rPr lang="sk-SK" b="1" dirty="0" smtClean="0"/>
              <a:t>hránime</a:t>
            </a:r>
            <a:r>
              <a:rPr lang="sk-SK" b="1" dirty="0" smtClean="0"/>
              <a:t> životné prostredie </a:t>
            </a:r>
            <a:r>
              <a:rPr lang="sk-SK" dirty="0" smtClean="0"/>
              <a:t>-klasický </a:t>
            </a:r>
            <a:r>
              <a:rPr lang="sk-SK" dirty="0" smtClean="0"/>
              <a:t>bylinkový záhon sme inovovali na vertikálnu výsadbu do paliet. Recykláciou nevyužitých </a:t>
            </a:r>
            <a:r>
              <a:rPr lang="sk-SK" dirty="0" smtClean="0"/>
              <a:t>obalov</a:t>
            </a:r>
            <a:r>
              <a:rPr lang="sk-SK" dirty="0" smtClean="0"/>
              <a:t> </a:t>
            </a:r>
            <a:r>
              <a:rPr lang="sk-SK" dirty="0" smtClean="0"/>
              <a:t>a paliet pri výrobe záhonov šetríme životné prostredie. </a:t>
            </a:r>
            <a:r>
              <a:rPr lang="sk-SK" dirty="0" smtClean="0"/>
              <a:t>Lokálne vypestované produkty majú menšiu uhlíkovú stopu ako tie dovezené, aj preto sa vraciame k rozvoju pestovateľských zručností.</a:t>
            </a:r>
            <a:endParaRPr lang="sk-SK" dirty="0" smtClean="0"/>
          </a:p>
          <a:p>
            <a:r>
              <a:rPr lang="sk-SK" b="1" dirty="0" smtClean="0"/>
              <a:t>Budujeme environmentálne povedomie</a:t>
            </a:r>
            <a:r>
              <a:rPr lang="sk-SK" dirty="0" smtClean="0"/>
              <a:t> -náter</a:t>
            </a:r>
            <a:r>
              <a:rPr lang="sk-SK" dirty="0" smtClean="0"/>
              <a:t>, popis a vysadenie byliniek dokážu zrealizovať aj mladšie deti, čím sa výrazne rozširuje skupina zapojených žiakov. </a:t>
            </a:r>
          </a:p>
          <a:p>
            <a:r>
              <a:rPr lang="sk-SK" b="1" dirty="0" smtClean="0"/>
              <a:t>Prepájame teóriu s praxou </a:t>
            </a:r>
            <a:r>
              <a:rPr lang="sk-SK" dirty="0" smtClean="0"/>
              <a:t>-o </a:t>
            </a:r>
            <a:r>
              <a:rPr lang="sk-SK" dirty="0" smtClean="0"/>
              <a:t>bylinkách sa učia na hodinách biológie, no starať sa o skutočné rastlinky ich vedie nielen k zodpovednosti, ale ponúka im aj zážitkové učenie v praxi. Môžu sledovať ich rast, kvitnutie, zmeny v </a:t>
            </a:r>
            <a:r>
              <a:rPr lang="sk-SK" dirty="0" smtClean="0"/>
              <a:t>čase</a:t>
            </a:r>
            <a:r>
              <a:rPr lang="sk-SK" dirty="0" smtClean="0"/>
              <a:t>,...</a:t>
            </a:r>
            <a:endParaRPr lang="sk-SK" dirty="0" smtClean="0"/>
          </a:p>
          <a:p>
            <a:r>
              <a:rPr lang="sk-SK" b="1" dirty="0" smtClean="0"/>
              <a:t>Dbáme na zdravý životný štýl </a:t>
            </a:r>
            <a:r>
              <a:rPr lang="sk-SK" dirty="0" smtClean="0"/>
              <a:t>–žiaci môžu vypestované bylinky </a:t>
            </a:r>
            <a:r>
              <a:rPr lang="sk-SK" dirty="0" smtClean="0"/>
              <a:t>zaraďovať </a:t>
            </a:r>
            <a:r>
              <a:rPr lang="sk-SK" dirty="0" smtClean="0"/>
              <a:t>do </a:t>
            </a:r>
            <a:r>
              <a:rPr lang="sk-SK" dirty="0" smtClean="0"/>
              <a:t>jedálnička, učiť sa o ich liečivých účinkoch, ochutnávať čaje, či jednoduché pokrmy z nich pripravené.  </a:t>
            </a:r>
            <a:r>
              <a:rPr lang="sk-SK" dirty="0" smtClean="0"/>
              <a:t>Z</a:t>
            </a:r>
            <a:r>
              <a:rPr lang="sk-SK" dirty="0" smtClean="0"/>
              <a:t>dravá </a:t>
            </a:r>
            <a:r>
              <a:rPr lang="sk-SK" dirty="0" smtClean="0"/>
              <a:t>populácia je tiež jedným z opatrení na zlepšenie odolnosti Slovenska voči klimatickej kríze, čo je nemalou motiváciou na realizáciu projektu. </a:t>
            </a:r>
          </a:p>
          <a:p>
            <a:r>
              <a:rPr lang="sk-SK" b="1" dirty="0" smtClean="0"/>
              <a:t>Podporujeme biodiverzitu </a:t>
            </a:r>
            <a:r>
              <a:rPr lang="sk-SK" dirty="0" smtClean="0"/>
              <a:t>- vysadená </a:t>
            </a:r>
            <a:r>
              <a:rPr lang="sk-SK" dirty="0" smtClean="0"/>
              <a:t>kvitnúca medonosná levanduľa, </a:t>
            </a:r>
            <a:r>
              <a:rPr lang="sk-SK" dirty="0" err="1" smtClean="0"/>
              <a:t>echinacea</a:t>
            </a:r>
            <a:r>
              <a:rPr lang="sk-SK" dirty="0" smtClean="0"/>
              <a:t> alebo šalvia by mohli prilákať včely a iné opeľovače, čo je tiež pre náš život dôležité. </a:t>
            </a:r>
          </a:p>
          <a:p>
            <a:r>
              <a:rPr lang="sk-SK" b="1" dirty="0" smtClean="0"/>
              <a:t>Hľadáme viacnásobné využitie </a:t>
            </a:r>
            <a:r>
              <a:rPr lang="sk-SK" dirty="0" smtClean="0"/>
              <a:t>- niekoľko </a:t>
            </a:r>
            <a:r>
              <a:rPr lang="sk-SK" dirty="0" smtClean="0"/>
              <a:t>takto vysadených paliet môže tvoriť ohradenie </a:t>
            </a:r>
            <a:r>
              <a:rPr lang="sk-SK" dirty="0" err="1" smtClean="0"/>
              <a:t>kompostoviska</a:t>
            </a:r>
            <a:r>
              <a:rPr lang="sk-SK" dirty="0" smtClean="0"/>
              <a:t>, ktoré už v areáli máme, no nie je upravené, je to len kopa lístia a trávy. Bylinkové palety môžu lemovať aj steny jedálne a byť tak k dispozícii školskej kuchyni. </a:t>
            </a:r>
            <a:endParaRPr lang="sk-SK" dirty="0"/>
          </a:p>
        </p:txBody>
      </p:sp>
      <p:sp>
        <p:nvSpPr>
          <p:cNvPr id="4" name="Tlačidlo akcie: Späť alebo Predchádzajúci 3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lačidlo akcie: Dopredu alebo Ďalej 4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lačidlo akcie: Domov 5">
            <a:hlinkClick r:id="rId2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Čo sme na zhotovenie bylinkových paliet potrebovali minulý rok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Staré palety</a:t>
            </a:r>
          </a:p>
          <a:p>
            <a:r>
              <a:rPr lang="sk-SK" dirty="0" smtClean="0"/>
              <a:t>Brúsny papier</a:t>
            </a:r>
          </a:p>
          <a:p>
            <a:r>
              <a:rPr lang="sk-SK" dirty="0" smtClean="0"/>
              <a:t>Pílku, kladivo, klince</a:t>
            </a:r>
          </a:p>
          <a:p>
            <a:r>
              <a:rPr lang="sk-SK" dirty="0" smtClean="0"/>
              <a:t>Dosky na vytvorenie dna </a:t>
            </a:r>
            <a:r>
              <a:rPr lang="sk-SK" dirty="0" err="1" smtClean="0"/>
              <a:t>kochlíkov</a:t>
            </a:r>
            <a:r>
              <a:rPr lang="sk-SK" dirty="0" smtClean="0"/>
              <a:t> pri jednotlivých poschodiach </a:t>
            </a:r>
            <a:br>
              <a:rPr lang="sk-SK" dirty="0" smtClean="0"/>
            </a:br>
            <a:r>
              <a:rPr lang="sk-SK" dirty="0" smtClean="0"/>
              <a:t>na palete</a:t>
            </a:r>
          </a:p>
          <a:p>
            <a:r>
              <a:rPr lang="sk-SK" dirty="0" err="1" smtClean="0"/>
              <a:t>Akrylové</a:t>
            </a:r>
            <a:r>
              <a:rPr lang="sk-SK" dirty="0" smtClean="0"/>
              <a:t> farby a maliarske potreby</a:t>
            </a:r>
          </a:p>
          <a:p>
            <a:r>
              <a:rPr lang="sk-SK" dirty="0" smtClean="0"/>
              <a:t>Prázdne plastové obaly z potravín na výsadbu </a:t>
            </a:r>
            <a:r>
              <a:rPr lang="sk-SK" dirty="0" smtClean="0"/>
              <a:t>byliniek</a:t>
            </a:r>
          </a:p>
          <a:p>
            <a:r>
              <a:rPr lang="sk-SK" dirty="0" smtClean="0"/>
              <a:t>Zeminu a bylinky 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4" name="Tlačidlo akcie: Späť alebo Predchádzajúci 3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lačidlo akcie: Dopredu alebo Ďalej 4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lačidlo akcie: Domov 5">
            <a:hlinkClick r:id="rId2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sme zhotovovali vertikálne záhony</a:t>
            </a:r>
            <a:endParaRPr lang="sk-SK" dirty="0"/>
          </a:p>
        </p:txBody>
      </p:sp>
      <p:pic>
        <p:nvPicPr>
          <p:cNvPr id="4" name="Obrázok 3" descr="481681841_1142416130509869_367691229079028252_n.jpg"/>
          <p:cNvPicPr>
            <a:picLocks noChangeAspect="1"/>
          </p:cNvPicPr>
          <p:nvPr/>
        </p:nvPicPr>
        <p:blipFill>
          <a:blip r:embed="rId2"/>
          <a:srcRect t="26249" b="7609"/>
          <a:stretch>
            <a:fillRect/>
          </a:stretch>
        </p:blipFill>
        <p:spPr>
          <a:xfrm>
            <a:off x="941560" y="1656784"/>
            <a:ext cx="3048000" cy="4481465"/>
          </a:xfrm>
          <a:prstGeom prst="rect">
            <a:avLst/>
          </a:prstGeom>
        </p:spPr>
      </p:pic>
      <p:pic>
        <p:nvPicPr>
          <p:cNvPr id="5" name="Obrázok 4" descr="477196862_1696056818461714_7034868429328997641_n.jpg"/>
          <p:cNvPicPr>
            <a:picLocks noChangeAspect="1"/>
          </p:cNvPicPr>
          <p:nvPr/>
        </p:nvPicPr>
        <p:blipFill>
          <a:blip r:embed="rId3"/>
          <a:srcRect t="31683" b="12211"/>
          <a:stretch>
            <a:fillRect/>
          </a:stretch>
        </p:blipFill>
        <p:spPr>
          <a:xfrm>
            <a:off x="8328245" y="1692998"/>
            <a:ext cx="3587136" cy="4472412"/>
          </a:xfrm>
          <a:prstGeom prst="rect">
            <a:avLst/>
          </a:prstGeom>
        </p:spPr>
      </p:pic>
      <p:pic>
        <p:nvPicPr>
          <p:cNvPr id="6" name="Obrázok 5" descr="481569129_1153219549629876_3256426791161893253_n.jpg"/>
          <p:cNvPicPr>
            <a:picLocks noChangeAspect="1"/>
          </p:cNvPicPr>
          <p:nvPr/>
        </p:nvPicPr>
        <p:blipFill>
          <a:blip r:embed="rId4"/>
          <a:srcRect t="14661" r="11304"/>
          <a:stretch>
            <a:fillRect/>
          </a:stretch>
        </p:blipFill>
        <p:spPr>
          <a:xfrm>
            <a:off x="3980507" y="1665837"/>
            <a:ext cx="4412056" cy="1910281"/>
          </a:xfrm>
          <a:prstGeom prst="rect">
            <a:avLst/>
          </a:prstGeom>
        </p:spPr>
      </p:pic>
      <p:pic>
        <p:nvPicPr>
          <p:cNvPr id="7" name="Obrázok 6" descr="482129506_1044337631076979_6360496793435954790_n.jpg"/>
          <p:cNvPicPr>
            <a:picLocks noChangeAspect="1"/>
          </p:cNvPicPr>
          <p:nvPr/>
        </p:nvPicPr>
        <p:blipFill>
          <a:blip r:embed="rId5"/>
          <a:srcRect r="4941" b="-110"/>
          <a:stretch>
            <a:fillRect/>
          </a:stretch>
        </p:blipFill>
        <p:spPr>
          <a:xfrm>
            <a:off x="3965418" y="4074511"/>
            <a:ext cx="4354717" cy="2063738"/>
          </a:xfrm>
          <a:prstGeom prst="rect">
            <a:avLst/>
          </a:prstGeom>
        </p:spPr>
      </p:pic>
      <p:sp>
        <p:nvSpPr>
          <p:cNvPr id="8" name="Tlačidlo akcie: Späť alebo Predchádzajúci 7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lačidlo akcie: Dopredu alebo Ďalej 8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Tlačidlo akcie: Domov 9">
            <a:hlinkClick r:id="rId6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Výsledky nášho snaženia</a:t>
            </a:r>
            <a:endParaRPr lang="sk-SK" dirty="0"/>
          </a:p>
        </p:txBody>
      </p:sp>
      <p:pic>
        <p:nvPicPr>
          <p:cNvPr id="4" name="Obrázok 3" descr="481490029_1029378132361122_673771851089866611_n.jpg"/>
          <p:cNvPicPr>
            <a:picLocks noChangeAspect="1"/>
          </p:cNvPicPr>
          <p:nvPr/>
        </p:nvPicPr>
        <p:blipFill>
          <a:blip r:embed="rId2"/>
          <a:srcRect t="25809" b="22310"/>
          <a:stretch>
            <a:fillRect/>
          </a:stretch>
        </p:blipFill>
        <p:spPr>
          <a:xfrm>
            <a:off x="4592810" y="1878719"/>
            <a:ext cx="3086100" cy="3558012"/>
          </a:xfrm>
          <a:prstGeom prst="rect">
            <a:avLst/>
          </a:prstGeom>
        </p:spPr>
      </p:pic>
      <p:pic>
        <p:nvPicPr>
          <p:cNvPr id="6" name="Obrázok 5" descr="481655921_960967602886405_6692081701858000425_n.jpg"/>
          <p:cNvPicPr>
            <a:picLocks noChangeAspect="1"/>
          </p:cNvPicPr>
          <p:nvPr/>
        </p:nvPicPr>
        <p:blipFill>
          <a:blip r:embed="rId3"/>
          <a:srcRect l="6005" r="18995"/>
          <a:stretch>
            <a:fillRect/>
          </a:stretch>
        </p:blipFill>
        <p:spPr>
          <a:xfrm>
            <a:off x="7680986" y="2844604"/>
            <a:ext cx="4318503" cy="2591102"/>
          </a:xfrm>
          <a:prstGeom prst="rect">
            <a:avLst/>
          </a:prstGeom>
        </p:spPr>
      </p:pic>
      <p:pic>
        <p:nvPicPr>
          <p:cNvPr id="7" name="Obrázok 6" descr="482952568_1146887943504112_925412929662989133_n.jpg"/>
          <p:cNvPicPr>
            <a:picLocks noChangeAspect="1"/>
          </p:cNvPicPr>
          <p:nvPr/>
        </p:nvPicPr>
        <p:blipFill>
          <a:blip r:embed="rId4"/>
          <a:srcRect l="4923" r="30547" b="14431"/>
          <a:stretch>
            <a:fillRect/>
          </a:stretch>
        </p:blipFill>
        <p:spPr>
          <a:xfrm>
            <a:off x="637388" y="3064726"/>
            <a:ext cx="3959934" cy="2362952"/>
          </a:xfrm>
          <a:prstGeom prst="rect">
            <a:avLst/>
          </a:prstGeom>
        </p:spPr>
      </p:pic>
      <p:pic>
        <p:nvPicPr>
          <p:cNvPr id="9" name="Obrázok 8" descr="481585334_1148403493131320_1595237611805247341_n.jpg"/>
          <p:cNvPicPr>
            <a:picLocks noChangeAspect="1"/>
          </p:cNvPicPr>
          <p:nvPr/>
        </p:nvPicPr>
        <p:blipFill>
          <a:blip r:embed="rId5"/>
          <a:srcRect l="6344" t="26350" r="19250" b="20845"/>
          <a:stretch>
            <a:fillRect/>
          </a:stretch>
        </p:blipFill>
        <p:spPr>
          <a:xfrm>
            <a:off x="787651" y="2000816"/>
            <a:ext cx="11254419" cy="3594226"/>
          </a:xfrm>
          <a:prstGeom prst="rect">
            <a:avLst/>
          </a:prstGeom>
        </p:spPr>
      </p:pic>
      <p:sp>
        <p:nvSpPr>
          <p:cNvPr id="8" name="Tlačidlo akcie: Späť alebo Predchádzajúci 7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Tlačidlo akcie: Dopredu alebo Ďalej 9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Tlačidlo akcie: Domov 10">
            <a:hlinkClick r:id="rId6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Zber úrody</a:t>
            </a:r>
            <a:endParaRPr lang="sk-SK" dirty="0"/>
          </a:p>
        </p:txBody>
      </p:sp>
      <p:sp>
        <p:nvSpPr>
          <p:cNvPr id="10" name="Zástupný symbol obsahu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481512037_1099515915265528_7249369096091563732_n.jpg"/>
          <p:cNvPicPr>
            <a:picLocks noChangeAspect="1"/>
          </p:cNvPicPr>
          <p:nvPr/>
        </p:nvPicPr>
        <p:blipFill>
          <a:blip r:embed="rId2"/>
          <a:srcRect l="18264" r="14236"/>
          <a:stretch>
            <a:fillRect/>
          </a:stretch>
        </p:blipFill>
        <p:spPr>
          <a:xfrm>
            <a:off x="3268804" y="1661142"/>
            <a:ext cx="6375400" cy="4250267"/>
          </a:xfrm>
          <a:prstGeom prst="rect">
            <a:avLst/>
          </a:prstGeom>
        </p:spPr>
      </p:pic>
      <p:pic>
        <p:nvPicPr>
          <p:cNvPr id="6" name="Obrázok 5" descr="481680879_1837551653670762_1542514978291805513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735" y="1304433"/>
            <a:ext cx="2191716" cy="4870480"/>
          </a:xfrm>
          <a:prstGeom prst="rect">
            <a:avLst/>
          </a:prstGeom>
        </p:spPr>
      </p:pic>
      <p:pic>
        <p:nvPicPr>
          <p:cNvPr id="7" name="Obrázok 6" descr="482086859_1290096465629579_4906501698879786725_n.jpg"/>
          <p:cNvPicPr>
            <a:picLocks noChangeAspect="1"/>
          </p:cNvPicPr>
          <p:nvPr/>
        </p:nvPicPr>
        <p:blipFill>
          <a:blip r:embed="rId4"/>
          <a:srcRect l="20615" r="27371"/>
          <a:stretch>
            <a:fillRect/>
          </a:stretch>
        </p:blipFill>
        <p:spPr>
          <a:xfrm>
            <a:off x="986573" y="1321806"/>
            <a:ext cx="5641485" cy="4880750"/>
          </a:xfrm>
          <a:prstGeom prst="rect">
            <a:avLst/>
          </a:prstGeom>
        </p:spPr>
      </p:pic>
      <p:pic>
        <p:nvPicPr>
          <p:cNvPr id="8" name="Obrázok 7" descr="482928853_1632059441006410_9094457241017859633_n.jpg"/>
          <p:cNvPicPr>
            <a:picLocks noChangeAspect="1"/>
          </p:cNvPicPr>
          <p:nvPr/>
        </p:nvPicPr>
        <p:blipFill>
          <a:blip r:embed="rId5"/>
          <a:srcRect t="18479" b="6995"/>
          <a:stretch>
            <a:fillRect/>
          </a:stretch>
        </p:blipFill>
        <p:spPr>
          <a:xfrm>
            <a:off x="6627136" y="1321807"/>
            <a:ext cx="2938927" cy="4867276"/>
          </a:xfrm>
          <a:prstGeom prst="rect">
            <a:avLst/>
          </a:prstGeom>
        </p:spPr>
      </p:pic>
      <p:sp>
        <p:nvSpPr>
          <p:cNvPr id="9" name="Tlačidlo akcie: Späť alebo Predchádzajúci 8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Tlačidlo akcie: Dopredu alebo Ďalej 10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Tlačidlo akcie: Domov 11">
            <a:hlinkClick r:id="rId6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plánujeme využiť a recyklovať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SABI </a:t>
            </a:r>
            <a:r>
              <a:rPr lang="sk-SK" dirty="0" smtClean="0"/>
              <a:t>materiál toho roku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Plastové obaly a kvetináče nahradíme </a:t>
            </a:r>
            <a:r>
              <a:rPr lang="sk-SK" dirty="0" err="1" smtClean="0"/>
              <a:t>tetrapakmi</a:t>
            </a:r>
            <a:r>
              <a:rPr lang="sk-SK" dirty="0" smtClean="0"/>
              <a:t> od mlieka SABI</a:t>
            </a:r>
          </a:p>
          <a:p>
            <a:r>
              <a:rPr lang="sk-SK" dirty="0" smtClean="0"/>
              <a:t>SABI </a:t>
            </a:r>
            <a:r>
              <a:rPr lang="sk-SK" dirty="0" err="1" smtClean="0"/>
              <a:t>tetrapaky</a:t>
            </a:r>
            <a:r>
              <a:rPr lang="sk-SK" dirty="0" smtClean="0"/>
              <a:t> odstrihneme v požadovanej výške</a:t>
            </a:r>
          </a:p>
          <a:p>
            <a:r>
              <a:rPr lang="sk-SK" dirty="0" smtClean="0"/>
              <a:t>Na dno klincom urobíme dierku na odtok vody</a:t>
            </a:r>
          </a:p>
          <a:p>
            <a:r>
              <a:rPr lang="sk-SK" dirty="0" err="1" smtClean="0"/>
              <a:t>Tetrapaky</a:t>
            </a:r>
            <a:r>
              <a:rPr lang="sk-SK" dirty="0" smtClean="0"/>
              <a:t> naplníme zeminou</a:t>
            </a:r>
          </a:p>
          <a:p>
            <a:r>
              <a:rPr lang="sk-SK" dirty="0" smtClean="0"/>
              <a:t>Do SABI </a:t>
            </a:r>
            <a:r>
              <a:rPr lang="sk-SK" dirty="0" err="1" smtClean="0"/>
              <a:t>tetrapakov</a:t>
            </a:r>
            <a:r>
              <a:rPr lang="sk-SK" dirty="0" smtClean="0"/>
              <a:t> vysadíme bylinky</a:t>
            </a:r>
          </a:p>
          <a:p>
            <a:r>
              <a:rPr lang="sk-SK" dirty="0" err="1" smtClean="0"/>
              <a:t>Tetrapaky</a:t>
            </a:r>
            <a:r>
              <a:rPr lang="sk-SK" dirty="0" smtClean="0"/>
              <a:t> s výsadbou umiestnime do paliet, ktoré sme si pripravili už minulý rok</a:t>
            </a:r>
          </a:p>
          <a:p>
            <a:endParaRPr lang="sk-SK" dirty="0"/>
          </a:p>
        </p:txBody>
      </p:sp>
      <p:pic>
        <p:nvPicPr>
          <p:cNvPr id="4" name="Picture 2" descr="Profile for Milk Agro - predajňa Topoľčan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3774" y="2251074"/>
            <a:ext cx="2085975" cy="2190750"/>
          </a:xfrm>
          <a:prstGeom prst="rect">
            <a:avLst/>
          </a:prstGeom>
          <a:noFill/>
        </p:spPr>
      </p:pic>
      <p:sp>
        <p:nvSpPr>
          <p:cNvPr id="5" name="Tlačidlo akcie: Späť alebo Predchádzajúci 4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lačidlo akcie: Dopredu alebo Ďalej 5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lačidlo akcie: Domov 6">
            <a:hlinkClick r:id="rId3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Odkiaľ pochádzame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9750" y="1690688"/>
            <a:ext cx="8572500" cy="33337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89" t="25501" r="32611" b="18794"/>
          <a:stretch/>
        </p:blipFill>
        <p:spPr>
          <a:xfrm>
            <a:off x="7630511" y="3357563"/>
            <a:ext cx="1891862" cy="1956431"/>
          </a:xfrm>
          <a:prstGeom prst="rect">
            <a:avLst/>
          </a:prstGeom>
        </p:spPr>
      </p:pic>
      <p:sp>
        <p:nvSpPr>
          <p:cNvPr id="7" name="Šípka nahor 6"/>
          <p:cNvSpPr/>
          <p:nvPr/>
        </p:nvSpPr>
        <p:spPr>
          <a:xfrm>
            <a:off x="8681546" y="2333297"/>
            <a:ext cx="178676" cy="1024266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01943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Hlavné ciele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Využívať odpadový materiál pri tvorbe záhonov</a:t>
            </a:r>
          </a:p>
          <a:p>
            <a:r>
              <a:rPr lang="sk-SK" dirty="0" smtClean="0"/>
              <a:t>Inšpirovať nápadom žiakov, ale aj </a:t>
            </a:r>
            <a:r>
              <a:rPr lang="sk-SK" dirty="0" smtClean="0"/>
              <a:t>dospelých návštevníkov </a:t>
            </a:r>
            <a:r>
              <a:rPr lang="sk-SK" dirty="0" smtClean="0"/>
              <a:t>školy </a:t>
            </a:r>
            <a:endParaRPr lang="sk-SK" dirty="0" smtClean="0"/>
          </a:p>
          <a:p>
            <a:r>
              <a:rPr lang="sk-SK" dirty="0" smtClean="0"/>
              <a:t>Využiť potenciál zachytenej dažďovej vody na polievanie</a:t>
            </a:r>
          </a:p>
          <a:p>
            <a:r>
              <a:rPr lang="sk-SK" dirty="0" smtClean="0"/>
              <a:t>Viesť žiakov k pestovateľským zručnostiam a zodpovednosti</a:t>
            </a:r>
          </a:p>
          <a:p>
            <a:r>
              <a:rPr lang="sk-SK" dirty="0" smtClean="0"/>
              <a:t>Uplatniť teoretické vedomosti z vyučovania v praxi</a:t>
            </a:r>
          </a:p>
          <a:p>
            <a:r>
              <a:rPr lang="sk-SK" dirty="0" smtClean="0"/>
              <a:t>Vypestovať vlastné bylinky</a:t>
            </a:r>
          </a:p>
          <a:p>
            <a:r>
              <a:rPr lang="sk-SK" dirty="0" smtClean="0"/>
              <a:t>Použiť vypestované bylinky pri tvorbe nápojov a jednoduchých jedál</a:t>
            </a:r>
            <a:endParaRPr lang="sk-SK" dirty="0" smtClean="0"/>
          </a:p>
          <a:p>
            <a:r>
              <a:rPr lang="sk-SK" dirty="0" smtClean="0"/>
              <a:t>Tešiť sa z dobre vykonanej práce </a:t>
            </a:r>
          </a:p>
        </p:txBody>
      </p:sp>
      <p:sp>
        <p:nvSpPr>
          <p:cNvPr id="4" name="Tlačidlo akcie: Späť alebo Predchádzajúci 3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lačidlo akcie: Dopredu alebo Ďalej 4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lačidlo akcie: Domov 5">
            <a:hlinkClick r:id="rId2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sa pripravujeme na tento rok</a:t>
            </a:r>
            <a:endParaRPr lang="sk-SK" dirty="0"/>
          </a:p>
        </p:txBody>
      </p:sp>
      <p:pic>
        <p:nvPicPr>
          <p:cNvPr id="4" name="Obrázok 3" descr="481475468_2693737924160676_713452290989887275_n.jpg"/>
          <p:cNvPicPr>
            <a:picLocks noChangeAspect="1"/>
          </p:cNvPicPr>
          <p:nvPr/>
        </p:nvPicPr>
        <p:blipFill>
          <a:blip r:embed="rId2"/>
          <a:srcRect t="23951"/>
          <a:stretch>
            <a:fillRect/>
          </a:stretch>
        </p:blipFill>
        <p:spPr>
          <a:xfrm>
            <a:off x="954617" y="1380066"/>
            <a:ext cx="3086100" cy="5215467"/>
          </a:xfrm>
          <a:prstGeom prst="rect">
            <a:avLst/>
          </a:prstGeom>
        </p:spPr>
      </p:pic>
      <p:pic>
        <p:nvPicPr>
          <p:cNvPr id="5122" name="Picture 2" descr="Profile for Milk Agro - predajňa Topoľčan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4975" y="2615142"/>
            <a:ext cx="2085975" cy="2190750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587066" y="1523999"/>
            <a:ext cx="627803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sk-SK" sz="2800" dirty="0" smtClean="0"/>
              <a:t>Palety máme pripravené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sk-SK" sz="2800" dirty="0" err="1" smtClean="0"/>
              <a:t>Tetrapaky</a:t>
            </a:r>
            <a:r>
              <a:rPr lang="sk-SK" sz="2800" dirty="0" smtClean="0"/>
              <a:t> od mlieka tiež chystáme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sk-SK" sz="2800" dirty="0" smtClean="0"/>
              <a:t>Bylinky sme vysiali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sk-SK" sz="2800" dirty="0" smtClean="0"/>
              <a:t>Čakáme na teplejšie dni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sk-SK" sz="2800" dirty="0" smtClean="0"/>
              <a:t>Tešíme sa na úrodu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endParaRPr lang="sk-SK" dirty="0" smtClean="0"/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endParaRPr lang="sk-SK" dirty="0" smtClean="0"/>
          </a:p>
        </p:txBody>
      </p:sp>
      <p:sp>
        <p:nvSpPr>
          <p:cNvPr id="7" name="Usmiata tvár 6"/>
          <p:cNvSpPr/>
          <p:nvPr/>
        </p:nvSpPr>
        <p:spPr>
          <a:xfrm>
            <a:off x="7700434" y="5490633"/>
            <a:ext cx="643466" cy="55033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5003800" y="50800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Netrpezlivo budeme čakať  na vyhodnotenie kategórie G</a:t>
            </a:r>
          </a:p>
          <a:p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7300363" y="6067205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6.A, ZŠ v Kurime</a:t>
            </a:r>
            <a:endParaRPr lang="sk-SK" dirty="0"/>
          </a:p>
        </p:txBody>
      </p:sp>
      <p:sp>
        <p:nvSpPr>
          <p:cNvPr id="10" name="Tlačidlo akcie: Späť alebo Predchádzajúci 9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Tlačidlo akcie: Dopredu alebo Ďalej 10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Tlačidlo akcie: Domov 11">
            <a:hlinkClick r:id="rId4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-102721" y="0"/>
            <a:ext cx="74959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Ďakujeme za pozornosť</a:t>
            </a:r>
          </a:p>
          <a:p>
            <a:endParaRPr lang="sk-SK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endParaRPr lang="sk-SK" sz="4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endParaRPr lang="sk-SK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0" y="668677"/>
            <a:ext cx="3674428" cy="18158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3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sk-SK" sz="1400" b="1" dirty="0" smtClean="0"/>
              <a:t>Základná škola v Kurime</a:t>
            </a:r>
          </a:p>
          <a:p>
            <a:r>
              <a:rPr lang="sk-SK" sz="1400" b="1" dirty="0" smtClean="0"/>
              <a:t>Družstevná 222</a:t>
            </a:r>
          </a:p>
          <a:p>
            <a:r>
              <a:rPr lang="sk-SK" sz="1400" b="1" dirty="0" smtClean="0"/>
              <a:t>086 12 Kurima</a:t>
            </a:r>
          </a:p>
          <a:p>
            <a:endParaRPr lang="sk-SK" sz="1400" b="1" dirty="0" smtClean="0"/>
          </a:p>
          <a:p>
            <a:r>
              <a:rPr lang="sk-SK" sz="1400" b="1" dirty="0" smtClean="0"/>
              <a:t>Kontaktná osoba:</a:t>
            </a:r>
          </a:p>
          <a:p>
            <a:r>
              <a:rPr lang="sk-SK" sz="1400" b="1" dirty="0" smtClean="0"/>
              <a:t>Mgr. Miroslava </a:t>
            </a:r>
            <a:r>
              <a:rPr lang="sk-SK" sz="1400" b="1" dirty="0" err="1" smtClean="0"/>
              <a:t>Passiová</a:t>
            </a:r>
            <a:endParaRPr lang="sk-SK" sz="1400" b="1" dirty="0" smtClean="0"/>
          </a:p>
          <a:p>
            <a:r>
              <a:rPr lang="sk-SK" sz="1400" b="1" dirty="0" err="1" smtClean="0">
                <a:hlinkClick r:id="rId3"/>
              </a:rPr>
              <a:t>miroslava.passiova@zskurima.edu.sk</a:t>
            </a:r>
            <a:endParaRPr lang="sk-SK" sz="1400" b="1" dirty="0" smtClean="0"/>
          </a:p>
          <a:p>
            <a:r>
              <a:rPr lang="sk-SK" sz="1400" b="1" dirty="0" smtClean="0"/>
              <a:t> 0908 344 636</a:t>
            </a:r>
            <a:endParaRPr lang="sk-SK" sz="1400" b="1" dirty="0"/>
          </a:p>
        </p:txBody>
      </p:sp>
      <p:sp>
        <p:nvSpPr>
          <p:cNvPr id="7" name="Tlačidlo akcie: Späť alebo Predchádzajúci 6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lačidlo akcie: Domov 8">
            <a:hlinkClick r:id="rId4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212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100000">
              <a:schemeClr val="accent2">
                <a:lumMod val="60000"/>
                <a:lumOff val="40000"/>
              </a:schemeClr>
            </a:gs>
            <a:gs pos="89647">
              <a:srgbClr val="BFD8EE"/>
            </a:gs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778346" y="1118971"/>
            <a:ext cx="1087762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 smtClean="0"/>
              <a:t>Zdroje:</a:t>
            </a:r>
          </a:p>
          <a:p>
            <a:r>
              <a:rPr lang="sk-SK" dirty="0" smtClean="0">
                <a:hlinkClick r:id="rId2"/>
              </a:rPr>
              <a:t>https://mmles.com/altanok-jakub-6-uholnik-priemer-3-6m/p68</a:t>
            </a:r>
            <a:endParaRPr lang="sk-SK" dirty="0" smtClean="0"/>
          </a:p>
          <a:p>
            <a:r>
              <a:rPr lang="sk-SK" dirty="0" smtClean="0">
                <a:hlinkClick r:id="rId3"/>
              </a:rPr>
              <a:t>https://tojenapad.dobrenoviny.sk/33-napadov-ako-premenit-kmen-stromu-na-ozdobu-zahrady-alebo-bytu/</a:t>
            </a:r>
            <a:endParaRPr lang="sk-SK" dirty="0" smtClean="0"/>
          </a:p>
          <a:p>
            <a:r>
              <a:rPr lang="sk-SK" dirty="0" smtClean="0">
                <a:hlinkClick r:id="rId4"/>
              </a:rPr>
              <a:t>https://fondeco.ru/sk/dekor-bochek-na-dache-kak-raskrasit-bochku-na-dache-svoimi-rukami-ukrasit-sadovuyu/</a:t>
            </a:r>
            <a:endParaRPr lang="sk-SK" dirty="0" smtClean="0"/>
          </a:p>
          <a:p>
            <a:r>
              <a:rPr lang="sk-SK" dirty="0" smtClean="0">
                <a:hlinkClick r:id="rId5"/>
              </a:rPr>
              <a:t>https://www.stavebnik.sk/clanky/zatravnovacia-dlazba-.html</a:t>
            </a:r>
            <a:endParaRPr lang="sk-SK" dirty="0" smtClean="0"/>
          </a:p>
          <a:p>
            <a:r>
              <a:rPr lang="sk-SK" dirty="0" smtClean="0">
                <a:hlinkClick r:id="rId6"/>
              </a:rPr>
              <a:t>https://stromzivota.sk/stromoviny/novinky-zo-stromu/povodne-a-nepovodne-dreviny</a:t>
            </a:r>
            <a:endParaRPr lang="sk-SK" dirty="0" smtClean="0"/>
          </a:p>
          <a:p>
            <a:r>
              <a:rPr lang="sk-SK" dirty="0" smtClean="0">
                <a:hlinkClick r:id="rId7"/>
              </a:rPr>
              <a:t>https://www.odkazprestarostu.sk/bratislava/podnety/131402/knizna-budka-v-okoli-drazdiaka</a:t>
            </a:r>
            <a:endParaRPr lang="sk-SK" dirty="0" smtClean="0"/>
          </a:p>
          <a:p>
            <a:r>
              <a:rPr lang="sk-SK" dirty="0" smtClean="0">
                <a:hlinkClick r:id="rId8"/>
              </a:rPr>
              <a:t>https://huradozahrady.com/kvitnuca-luka-plna-farieb-a-voni/</a:t>
            </a:r>
            <a:endParaRPr lang="sk-SK" dirty="0" smtClean="0"/>
          </a:p>
          <a:p>
            <a:r>
              <a:rPr lang="sk-SK" dirty="0">
                <a:hlinkClick r:id="rId9"/>
              </a:rPr>
              <a:t>https://</a:t>
            </a:r>
            <a:r>
              <a:rPr lang="sk-SK" dirty="0" smtClean="0">
                <a:hlinkClick r:id="rId9"/>
              </a:rPr>
              <a:t>ravilov.media/index.php/house-and-garden/orchard-and-garden/fruit-and-berries/growing-raspberries-on-a-trellis</a:t>
            </a:r>
            <a:endParaRPr lang="sk-SK" dirty="0" smtClean="0"/>
          </a:p>
          <a:p>
            <a:r>
              <a:rPr lang="sk-SK" dirty="0">
                <a:hlinkClick r:id="rId10"/>
              </a:rPr>
              <a:t>https://</a:t>
            </a:r>
            <a:r>
              <a:rPr lang="sk-SK" dirty="0" smtClean="0">
                <a:hlinkClick r:id="rId10"/>
              </a:rPr>
              <a:t>www.freepik.com/premium-vector/little-children-gardening-planting_5898128.htm</a:t>
            </a:r>
            <a:endParaRPr lang="sk-SK" dirty="0" smtClean="0"/>
          </a:p>
          <a:p>
            <a:r>
              <a:rPr lang="sk-SK" dirty="0">
                <a:hlinkClick r:id="rId11"/>
              </a:rPr>
              <a:t>https://</a:t>
            </a:r>
            <a:r>
              <a:rPr lang="sk-SK" dirty="0" smtClean="0">
                <a:hlinkClick r:id="rId11"/>
              </a:rPr>
              <a:t>www.manadatrading.sk/blog/dazdova-zahrada</a:t>
            </a: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65134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7000" t="20000" r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Areál našej základnej školy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1914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Aktuálny stav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0" t="1532" r="5045" b="24905"/>
          <a:stretch/>
        </p:blipFill>
        <p:spPr>
          <a:xfrm>
            <a:off x="6166619" y="-951232"/>
            <a:ext cx="5283417" cy="7547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BlokTextu 9"/>
          <p:cNvSpPr txBox="1"/>
          <p:nvPr/>
        </p:nvSpPr>
        <p:spPr>
          <a:xfrm>
            <a:off x="199967" y="1690688"/>
            <a:ext cx="752978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-  väčšie množstvo starších stromov</a:t>
            </a:r>
          </a:p>
          <a:p>
            <a:pPr marL="285750" indent="-285750">
              <a:buFontTx/>
              <a:buChar char="-"/>
            </a:pPr>
            <a:r>
              <a:rPr lang="sk-SK" sz="3200" dirty="0"/>
              <a:t>o</a:t>
            </a:r>
            <a:r>
              <a:rPr lang="sk-SK" sz="3200" dirty="0" smtClean="0"/>
              <a:t>vocný sad s jabloňami</a:t>
            </a:r>
          </a:p>
          <a:p>
            <a:pPr marL="285750" indent="-285750">
              <a:buFontTx/>
              <a:buChar char="-"/>
            </a:pPr>
            <a:r>
              <a:rPr lang="sk-SK" sz="3200" dirty="0" smtClean="0"/>
              <a:t>rozsiahle trávnaté plochy</a:t>
            </a:r>
          </a:p>
          <a:p>
            <a:pPr marL="285750" indent="-285750">
              <a:buFontTx/>
              <a:buChar char="-"/>
            </a:pPr>
            <a:r>
              <a:rPr lang="sk-SK" sz="3200" dirty="0"/>
              <a:t>s</a:t>
            </a:r>
            <a:r>
              <a:rPr lang="sk-SK" sz="3200" dirty="0" smtClean="0"/>
              <a:t>pevnené plochy 	-  betónové panely</a:t>
            </a:r>
          </a:p>
          <a:p>
            <a:pPr marL="3486150" lvl="7" indent="-285750">
              <a:buFontTx/>
              <a:buChar char="-"/>
            </a:pPr>
            <a:r>
              <a:rPr lang="sk-SK" sz="3200" dirty="0" smtClean="0"/>
              <a:t>asfalt</a:t>
            </a:r>
          </a:p>
          <a:p>
            <a:pPr marL="285750" indent="-285750">
              <a:buFontTx/>
              <a:buChar char="-"/>
            </a:pPr>
            <a:r>
              <a:rPr lang="sk-SK" sz="3200" dirty="0" smtClean="0"/>
              <a:t>odvodňovacie žľaby</a:t>
            </a:r>
          </a:p>
          <a:p>
            <a:pPr marL="285750" indent="-285750">
              <a:buFontTx/>
              <a:buChar char="-"/>
            </a:pPr>
            <a:r>
              <a:rPr lang="sk-SK" sz="3200" dirty="0"/>
              <a:t>v</a:t>
            </a:r>
            <a:r>
              <a:rPr lang="sk-SK" sz="3200" dirty="0" smtClean="0"/>
              <a:t>ysoké pne ihličnatých stromov</a:t>
            </a:r>
          </a:p>
          <a:p>
            <a:pPr marL="285750" indent="-285750">
              <a:buFontTx/>
              <a:buChar char="-"/>
            </a:pPr>
            <a:r>
              <a:rPr lang="sk-SK" sz="3200" dirty="0"/>
              <a:t>n</a:t>
            </a:r>
            <a:r>
              <a:rPr lang="sk-SK" sz="3200" dirty="0" smtClean="0"/>
              <a:t>evyužitý potenciál striech</a:t>
            </a:r>
          </a:p>
          <a:p>
            <a:endParaRPr lang="sk-SK" sz="2400" dirty="0" smtClean="0"/>
          </a:p>
          <a:p>
            <a:pPr marL="285750" indent="-285750">
              <a:buFontTx/>
              <a:buChar char="-"/>
            </a:pPr>
            <a:endParaRPr lang="sk-SK" sz="2400" dirty="0" smtClean="0"/>
          </a:p>
          <a:p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34540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Naše environmentálne sny 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3" r="2593" b="23372"/>
          <a:stretch/>
        </p:blipFill>
        <p:spPr>
          <a:xfrm>
            <a:off x="6621517" y="-779819"/>
            <a:ext cx="5202537" cy="7474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BlokTextu 3"/>
          <p:cNvSpPr txBox="1"/>
          <p:nvPr/>
        </p:nvSpPr>
        <p:spPr>
          <a:xfrm>
            <a:off x="322552" y="1709839"/>
            <a:ext cx="92786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3200" dirty="0" smtClean="0">
                <a:hlinkClick r:id="rId5" action="ppaction://hlinksldjump"/>
              </a:rPr>
              <a:t>vybudovanie </a:t>
            </a:r>
            <a:r>
              <a:rPr lang="sk-SK" sz="3200" dirty="0" err="1" smtClean="0">
                <a:hlinkClick r:id="rId5" action="ppaction://hlinksldjump"/>
              </a:rPr>
              <a:t>ekoučebne</a:t>
            </a:r>
            <a:endParaRPr lang="sk-SK" sz="3200" dirty="0" smtClean="0"/>
          </a:p>
          <a:p>
            <a:pPr marL="285750" indent="-285750">
              <a:buFontTx/>
              <a:buChar char="-"/>
            </a:pPr>
            <a:r>
              <a:rPr lang="sk-SK" sz="3200" dirty="0">
                <a:hlinkClick r:id="rId6" action="ppaction://hlinksldjump"/>
              </a:rPr>
              <a:t>u</a:t>
            </a:r>
            <a:r>
              <a:rPr lang="sk-SK" sz="3200" dirty="0" smtClean="0">
                <a:hlinkClick r:id="rId6" action="ppaction://hlinksldjump"/>
              </a:rPr>
              <a:t>miestnenie nádob na zadržiavanie dažďovej vody</a:t>
            </a:r>
            <a:endParaRPr lang="sk-SK" sz="3200" dirty="0" smtClean="0"/>
          </a:p>
          <a:p>
            <a:pPr marL="285750" indent="-285750">
              <a:buFontTx/>
              <a:buChar char="-"/>
            </a:pPr>
            <a:r>
              <a:rPr lang="sk-SK" sz="3200" dirty="0">
                <a:hlinkClick r:id="rId7" action="ppaction://hlinksldjump"/>
              </a:rPr>
              <a:t>z</a:t>
            </a:r>
            <a:r>
              <a:rPr lang="sk-SK" sz="3200" dirty="0" smtClean="0">
                <a:hlinkClick r:id="rId7" action="ppaction://hlinksldjump"/>
              </a:rPr>
              <a:t>ámena asfaltu za priepustný materiál</a:t>
            </a:r>
            <a:endParaRPr lang="sk-SK" sz="3200" dirty="0" smtClean="0"/>
          </a:p>
          <a:p>
            <a:pPr marL="285750" indent="-285750">
              <a:buFontTx/>
              <a:buChar char="-"/>
            </a:pPr>
            <a:r>
              <a:rPr lang="sk-SK" sz="3200" dirty="0">
                <a:hlinkClick r:id="rId8" action="ppaction://hlinksldjump"/>
              </a:rPr>
              <a:t>v</a:t>
            </a:r>
            <a:r>
              <a:rPr lang="sk-SK" sz="3200" dirty="0" smtClean="0">
                <a:hlinkClick r:id="rId8" action="ppaction://hlinksldjump"/>
              </a:rPr>
              <a:t>ýroba hmyzích hotelov využitím starých pňov</a:t>
            </a:r>
            <a:endParaRPr lang="sk-SK" sz="3200" dirty="0" smtClean="0"/>
          </a:p>
          <a:p>
            <a:pPr marL="285750" indent="-285750">
              <a:buFontTx/>
              <a:buChar char="-"/>
            </a:pPr>
            <a:r>
              <a:rPr lang="sk-SK" sz="3200" dirty="0" smtClean="0">
                <a:hlinkClick r:id="rId9" action="ppaction://hlinksldjump"/>
              </a:rPr>
              <a:t>výroba </a:t>
            </a:r>
            <a:r>
              <a:rPr lang="sk-SK" sz="3200" dirty="0" smtClean="0">
                <a:hlinkClick r:id="rId9" action="ppaction://hlinksldjump"/>
              </a:rPr>
              <a:t>a vysadenie vyvýšených záhonov</a:t>
            </a:r>
            <a:endParaRPr lang="sk-SK" sz="3200" dirty="0" smtClean="0"/>
          </a:p>
          <a:p>
            <a:pPr marL="285750" indent="-285750">
              <a:buFontTx/>
              <a:buChar char="-"/>
            </a:pPr>
            <a:r>
              <a:rPr lang="sk-SK" sz="3200" dirty="0">
                <a:hlinkClick r:id="rId10" action="ppaction://hlinksldjump"/>
              </a:rPr>
              <a:t>v</a:t>
            </a:r>
            <a:r>
              <a:rPr lang="sk-SK" sz="3200" dirty="0" smtClean="0">
                <a:hlinkClick r:id="rId10" action="ppaction://hlinksldjump"/>
              </a:rPr>
              <a:t>ýsev kvetinovej lúky</a:t>
            </a:r>
            <a:endParaRPr lang="sk-SK" sz="3200" dirty="0" smtClean="0"/>
          </a:p>
          <a:p>
            <a:pPr marL="285750" indent="-285750">
              <a:buFontTx/>
              <a:buChar char="-"/>
            </a:pPr>
            <a:r>
              <a:rPr lang="sk-SK" sz="3200" dirty="0">
                <a:hlinkClick r:id="rId11" action="ppaction://hlinksldjump"/>
              </a:rPr>
              <a:t>v</a:t>
            </a:r>
            <a:r>
              <a:rPr lang="sk-SK" sz="3200" dirty="0" smtClean="0">
                <a:hlinkClick r:id="rId11" action="ppaction://hlinksldjump"/>
              </a:rPr>
              <a:t>ysadenie ovocných </a:t>
            </a:r>
            <a:r>
              <a:rPr lang="sk-SK" sz="3200" dirty="0" smtClean="0">
                <a:hlinkClick r:id="rId11" action="ppaction://hlinksldjump"/>
              </a:rPr>
              <a:t>kríkov</a:t>
            </a:r>
            <a:endParaRPr lang="sk-SK" sz="3200" dirty="0" smtClean="0"/>
          </a:p>
          <a:p>
            <a:pPr marL="285750" indent="-285750">
              <a:buFontTx/>
              <a:buChar char="-"/>
            </a:pPr>
            <a:r>
              <a:rPr lang="sk-SK" sz="3200" b="1" dirty="0" smtClean="0">
                <a:solidFill>
                  <a:srgbClr val="FF0000"/>
                </a:solidFill>
                <a:hlinkClick r:id="rId12" action="ppaction://hlinksldjump"/>
              </a:rPr>
              <a:t>výsadba vertikálnych záhonov do paliet</a:t>
            </a:r>
            <a:endParaRPr lang="sk-SK" sz="3200" b="1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sk-SK" sz="3200" dirty="0" smtClean="0"/>
          </a:p>
          <a:p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5" name="Picture 2" descr="Profile for Milk Agro - predajňa Topoľčany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130"/>
          <a:stretch>
            <a:fillRect/>
          </a:stretch>
        </p:blipFill>
        <p:spPr bwMode="auto">
          <a:xfrm>
            <a:off x="3367890" y="5570367"/>
            <a:ext cx="1378705" cy="693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298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8817" y="872359"/>
            <a:ext cx="7891820" cy="598564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sk-SK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Ekoučebňa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098" name="Picture 2" descr="https://stromzivota.sk/storage/userfiles/images/Stromacik/Stromacik%2002_2021/povodne%20a%20nepovodne%20stromy-page-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3238" y="2698191"/>
            <a:ext cx="773819" cy="10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8819" y="2501462"/>
            <a:ext cx="1011015" cy="152606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69019" y="1690688"/>
            <a:ext cx="5815307" cy="4739759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 informačný charakter</a:t>
            </a:r>
            <a:endParaRPr lang="sk-SK" sz="32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priestor na vyučovanie</a:t>
            </a:r>
          </a:p>
          <a:p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-  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pozorovanie </a:t>
            </a: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prírody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</a:p>
          <a:p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 tvorba projektov</a:t>
            </a:r>
          </a:p>
          <a:p>
            <a:pPr marL="742950" lvl="1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knižná búdka</a:t>
            </a:r>
          </a:p>
          <a:p>
            <a:pPr marL="742950" lvl="1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vzdelávacie panely</a:t>
            </a:r>
          </a:p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priestor 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 oddych</a:t>
            </a:r>
            <a:endParaRPr lang="sk-SK" sz="32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endParaRPr lang="sk-SK" sz="2400" dirty="0" smtClean="0">
              <a:ln w="3175">
                <a:solidFill>
                  <a:schemeClr val="tx1"/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endParaRPr lang="sk-SK" dirty="0" smtClean="0"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endParaRPr lang="sk-SK" dirty="0" smtClean="0">
              <a:latin typeface="Arial Black" panose="020B0A04020102020204" pitchFamily="34" charset="0"/>
            </a:endParaRPr>
          </a:p>
          <a:p>
            <a:endParaRPr lang="sk-SK" dirty="0">
              <a:latin typeface="Arial Black" panose="020B0A04020102020204" pitchFamily="34" charset="0"/>
            </a:endParaRPr>
          </a:p>
        </p:txBody>
      </p:sp>
      <p:sp>
        <p:nvSpPr>
          <p:cNvPr id="9" name="Tlačidlo akcie: Späť alebo Predchádzajúci 8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Tlačidlo akcie: Dopredu alebo Ďalej 9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Tlačidlo akcie: Domov 10">
            <a:hlinkClick r:id="rId8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775177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description available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966" r="65757"/>
          <a:stretch/>
        </p:blipFill>
        <p:spPr bwMode="auto">
          <a:xfrm>
            <a:off x="4628038" y="3282330"/>
            <a:ext cx="2489917" cy="43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689" y="282519"/>
            <a:ext cx="10515600" cy="1325563"/>
          </a:xfrm>
        </p:spPr>
        <p:txBody>
          <a:bodyPr/>
          <a:lstStyle/>
          <a:p>
            <a:r>
              <a:rPr lang="sk-SK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Nádoby na dažďovú vodu </a:t>
            </a:r>
            <a:endParaRPr lang="sk-SK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827688" y="1785510"/>
            <a:ext cx="11186512" cy="3046988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7 plaveckých bazénov ročne odtečie preč</a:t>
            </a:r>
          </a:p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ekonomický 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význam</a:t>
            </a:r>
          </a:p>
          <a:p>
            <a:pPr marL="285750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zásoba na dlhšie suchá</a:t>
            </a:r>
          </a:p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rotipovodňové opatrenie</a:t>
            </a:r>
          </a:p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s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plachovanie WC</a:t>
            </a:r>
          </a:p>
          <a:p>
            <a:pPr marL="285750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estetický prvok</a:t>
            </a:r>
            <a:endParaRPr lang="sk-SK" sz="3200" dirty="0"/>
          </a:p>
        </p:txBody>
      </p:sp>
      <p:pic>
        <p:nvPicPr>
          <p:cNvPr id="3078" name="Picture 6" descr="No description available.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278" t="33264"/>
          <a:stretch/>
        </p:blipFill>
        <p:spPr bwMode="auto">
          <a:xfrm>
            <a:off x="10776517" y="3132083"/>
            <a:ext cx="378081" cy="6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description available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51" r="34404"/>
          <a:stretch/>
        </p:blipFill>
        <p:spPr bwMode="auto">
          <a:xfrm>
            <a:off x="10183660" y="2564524"/>
            <a:ext cx="774768" cy="194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lačidlo akcie: Späť alebo Predchádzajúci 6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lačidlo akcie: Dopredu alebo Ďalej 7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lačidlo akcie: Domov 8">
            <a:hlinkClick r:id="rId6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6403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689" y="282519"/>
            <a:ext cx="10515600" cy="1325563"/>
          </a:xfrm>
        </p:spPr>
        <p:txBody>
          <a:bodyPr/>
          <a:lstStyle/>
          <a:p>
            <a:r>
              <a:rPr lang="sk-SK" dirty="0" err="1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Zatrávňovacie</a:t>
            </a:r>
            <a:r>
              <a:rPr lang="sk-SK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tvárnice </a:t>
            </a:r>
            <a:endParaRPr lang="sk-SK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4" name="Picture 6" descr="Zatrávňovacia dlažb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28"/>
          <a:stretch/>
        </p:blipFill>
        <p:spPr bwMode="auto">
          <a:xfrm>
            <a:off x="0" y="2147965"/>
            <a:ext cx="11343289" cy="2578686"/>
          </a:xfrm>
          <a:prstGeom prst="snip1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49163" y="1608081"/>
            <a:ext cx="10444962" cy="452431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riepustnosť materiálu</a:t>
            </a:r>
          </a:p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ú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spora materiálu</a:t>
            </a:r>
          </a:p>
          <a:p>
            <a:pPr marL="285750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zadržanie vody v krajine</a:t>
            </a:r>
          </a:p>
          <a:p>
            <a:pPr marL="742950" lvl="1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podpora malého vodného cyklu</a:t>
            </a:r>
          </a:p>
          <a:p>
            <a:pPr marL="742950" lvl="1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zvýšenie zásob podzemnej vody</a:t>
            </a:r>
          </a:p>
          <a:p>
            <a:pPr marL="742950" lvl="1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ochladenie prostredia</a:t>
            </a:r>
          </a:p>
          <a:p>
            <a:pPr marL="742950" lvl="1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zvýšenie vlhkosti vzduchu</a:t>
            </a:r>
          </a:p>
          <a:p>
            <a:pPr marL="742950" lvl="1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z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níženie prašnosti a množstva </a:t>
            </a:r>
            <a:r>
              <a:rPr lang="sk-SK" sz="3200" dirty="0" err="1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alergénov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 </a:t>
            </a:r>
            <a:b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</a:b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v ovzduší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4191000" y="1582585"/>
            <a:ext cx="402772" cy="100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/>
          <p:cNvSpPr/>
          <p:nvPr/>
        </p:nvSpPr>
        <p:spPr>
          <a:xfrm>
            <a:off x="5884103" y="1557594"/>
            <a:ext cx="402772" cy="100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/>
          <p:cNvSpPr/>
          <p:nvPr/>
        </p:nvSpPr>
        <p:spPr>
          <a:xfrm>
            <a:off x="8189153" y="1375756"/>
            <a:ext cx="402772" cy="100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lačidlo akcie: Späť alebo Predchádzajúci 7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lačidlo akcie: Dopredu alebo Ďalej 8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Tlačidlo akcie: Domov 9">
            <a:hlinkClick r:id="rId5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23689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970"/>
          <a:stretch/>
        </p:blipFill>
        <p:spPr>
          <a:xfrm>
            <a:off x="7964349" y="627894"/>
            <a:ext cx="1479365" cy="143968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689" y="282519"/>
            <a:ext cx="10515600" cy="1325563"/>
          </a:xfrm>
        </p:spPr>
        <p:txBody>
          <a:bodyPr/>
          <a:lstStyle/>
          <a:p>
            <a:r>
              <a:rPr lang="sk-SK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Hmyzie hotely </a:t>
            </a:r>
            <a:endParaRPr lang="sk-SK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77045" y="3727244"/>
            <a:ext cx="2271867" cy="3130756"/>
          </a:xfrm>
          <a:prstGeom prst="rect">
            <a:avLst/>
          </a:prstGeom>
        </p:spPr>
      </p:pic>
      <p:pic>
        <p:nvPicPr>
          <p:cNvPr id="1030" name="Picture 6" descr="No description available.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2265" y="5067021"/>
            <a:ext cx="3525418" cy="174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1734" y="3966764"/>
            <a:ext cx="1860896" cy="2902998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39307" y="1567837"/>
            <a:ext cx="8036342" cy="3046988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využitie dostupného materiálu</a:t>
            </a:r>
          </a:p>
          <a:p>
            <a:pPr marL="285750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podpora biodiverzity</a:t>
            </a:r>
          </a:p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estetický prvok</a:t>
            </a:r>
          </a:p>
          <a:p>
            <a:pPr marL="285750" indent="-285750">
              <a:buFontTx/>
              <a:buChar char="-"/>
            </a:pP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ekologická rovnováha a prispôsobenie sa zmenám klímy</a:t>
            </a:r>
          </a:p>
          <a:p>
            <a:pPr marL="285750" indent="-285750">
              <a:buFontTx/>
              <a:buChar char="-"/>
            </a:pPr>
            <a:r>
              <a:rPr lang="sk-SK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k</a:t>
            </a:r>
            <a:r>
              <a:rPr lang="sk-SK" sz="32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vetinový záhon</a:t>
            </a:r>
            <a:endParaRPr lang="sk-SK" dirty="0"/>
          </a:p>
        </p:txBody>
      </p:sp>
      <p:sp>
        <p:nvSpPr>
          <p:cNvPr id="8" name="Tlačidlo akcie: Späť alebo Predchádzajúci 7">
            <a:hlinkClick r:id="" action="ppaction://hlinkshowjump?jump=previousslide" highlightClick="1"/>
          </p:cNvPr>
          <p:cNvSpPr/>
          <p:nvPr/>
        </p:nvSpPr>
        <p:spPr>
          <a:xfrm>
            <a:off x="9650994" y="6367846"/>
            <a:ext cx="598796" cy="4901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lačidlo akcie: Dopredu alebo Ďalej 8">
            <a:hlinkClick r:id="" action="ppaction://hlinkshowjump?jump=nextslide" highlightClick="1"/>
          </p:cNvPr>
          <p:cNvSpPr/>
          <p:nvPr/>
        </p:nvSpPr>
        <p:spPr>
          <a:xfrm>
            <a:off x="10945641" y="6364586"/>
            <a:ext cx="653116" cy="493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Tlačidlo akcie: Domov 9">
            <a:hlinkClick r:id="rId8" action="ppaction://hlinksldjump" highlightClick="1"/>
          </p:cNvPr>
          <p:cNvSpPr/>
          <p:nvPr/>
        </p:nvSpPr>
        <p:spPr>
          <a:xfrm>
            <a:off x="10275684" y="6241097"/>
            <a:ext cx="635010" cy="6169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97795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2076</TotalTime>
  <Words>795</Words>
  <Application>Microsoft Office PowerPoint</Application>
  <PresentationFormat>Vlastná</PresentationFormat>
  <Paragraphs>176</Paragraphs>
  <Slides>23</Slides>
  <Notes>11</Notes>
  <HiddenSlides>1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4" baseType="lpstr">
      <vt:lpstr>Office Theme</vt:lpstr>
      <vt:lpstr>Recyklačný nápad SABI</vt:lpstr>
      <vt:lpstr>Odkiaľ pochádzame</vt:lpstr>
      <vt:lpstr>Areál našej základnej školy</vt:lpstr>
      <vt:lpstr>Aktuálny stav</vt:lpstr>
      <vt:lpstr>Naše environmentálne sny </vt:lpstr>
      <vt:lpstr>Ekoučebňa </vt:lpstr>
      <vt:lpstr>Nádoby na dažďovú vodu </vt:lpstr>
      <vt:lpstr>Zatrávňovacie tvárnice </vt:lpstr>
      <vt:lpstr>Hmyzie hotely </vt:lpstr>
      <vt:lpstr>Vyvýšené záhony </vt:lpstr>
      <vt:lpstr>Kvetinová lúka </vt:lpstr>
      <vt:lpstr>Ovocné kríky </vt:lpstr>
      <vt:lpstr>Bylinkové palety </vt:lpstr>
      <vt:lpstr>Prečo sme sa do toho pustili</vt:lpstr>
      <vt:lpstr>Čo sme na zhotovenie bylinkových paliet potrebovali minulý rok</vt:lpstr>
      <vt:lpstr>Ako sme zhotovovali vertikálne záhony</vt:lpstr>
      <vt:lpstr>Výsledky nášho snaženia</vt:lpstr>
      <vt:lpstr>Zber úrody</vt:lpstr>
      <vt:lpstr>Ako plánujeme využiť a recyklovať  SABI materiál toho roku</vt:lpstr>
      <vt:lpstr>Hlavné ciele</vt:lpstr>
      <vt:lpstr>Ako sa pripravujeme na tento rok</vt:lpstr>
      <vt:lpstr>Snímka 22</vt:lpstr>
      <vt:lpstr>Snímka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krajine nám záleží</dc:title>
  <dc:creator>HP</dc:creator>
  <cp:lastModifiedBy>rudo.muzelak@gmail.com</cp:lastModifiedBy>
  <cp:revision>131</cp:revision>
  <dcterms:created xsi:type="dcterms:W3CDTF">2023-05-01T12:49:36Z</dcterms:created>
  <dcterms:modified xsi:type="dcterms:W3CDTF">2025-03-08T09:08:19Z</dcterms:modified>
</cp:coreProperties>
</file>